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7" r:id="rId3"/>
    <p:sldId id="262" r:id="rId4"/>
    <p:sldId id="258" r:id="rId5"/>
    <p:sldId id="259" r:id="rId6"/>
    <p:sldId id="260" r:id="rId7"/>
    <p:sldId id="261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54E"/>
    <a:srgbClr val="ECD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726" autoAdjust="0"/>
  </p:normalViewPr>
  <p:slideViewPr>
    <p:cSldViewPr snapToGrid="0" snapToObjects="1">
      <p:cViewPr varScale="1">
        <p:scale>
          <a:sx n="104" d="100"/>
          <a:sy n="104" d="100"/>
        </p:scale>
        <p:origin x="18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5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8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7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2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7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A4FB-E476-4030-8D57-C088DDA3160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A2107-07C7-4D13-9778-88C1FB3B2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859" y="2253730"/>
            <a:ext cx="3396872" cy="3910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73" y="314992"/>
            <a:ext cx="8431618" cy="1325563"/>
          </a:xfrm>
          <a:solidFill>
            <a:srgbClr val="FFD966">
              <a:alpha val="79000"/>
            </a:srgbClr>
          </a:solidFill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i="1" spc="150" dirty="0" err="1">
                <a:ln w="11430"/>
                <a:latin typeface="Charter Black"/>
                <a:cs typeface="Charter Black"/>
              </a:rPr>
              <a:t>Yowm</a:t>
            </a:r>
            <a:r>
              <a:rPr lang="en-US" sz="3600" b="1" i="1" spc="150" dirty="0">
                <a:ln w="11430"/>
                <a:latin typeface="Charter Black"/>
                <a:cs typeface="Charter Black"/>
              </a:rPr>
              <a:t> </a:t>
            </a:r>
            <a:r>
              <a:rPr lang="en-US" sz="3600" b="1" i="1" spc="150" dirty="0" err="1">
                <a:ln w="11430"/>
                <a:latin typeface="Charter Black"/>
                <a:cs typeface="Charter Black"/>
              </a:rPr>
              <a:t>Kippurym</a:t>
            </a:r>
            <a:r>
              <a:rPr lang="en-US" sz="3600" b="1" spc="150" dirty="0">
                <a:ln w="11430"/>
                <a:latin typeface="Charter Black"/>
                <a:cs typeface="Charter Black"/>
              </a:rPr>
              <a:t>:</a:t>
            </a:r>
            <a:br>
              <a:rPr lang="en-US" sz="3600" b="1" spc="150" dirty="0">
                <a:ln w="11430"/>
                <a:latin typeface="Charter Black"/>
                <a:cs typeface="Charter Black"/>
              </a:rPr>
            </a:br>
            <a:r>
              <a:rPr lang="en-US" sz="3600" b="1" spc="150" dirty="0">
                <a:ln w="11430"/>
                <a:latin typeface="Charter Black"/>
                <a:cs typeface="Charter Black"/>
              </a:rPr>
              <a:t>Day of Reconciliations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10" y="2345744"/>
            <a:ext cx="1869366" cy="1648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1789">
            <a:off x="6879453" y="2145262"/>
            <a:ext cx="2110669" cy="1411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6134">
            <a:off x="6822913" y="4798129"/>
            <a:ext cx="2143268" cy="1302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1341">
            <a:off x="858803" y="4653548"/>
            <a:ext cx="1649879" cy="1326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94547" y="6542383"/>
            <a:ext cx="1145309" cy="246221"/>
          </a:xfrm>
          <a:prstGeom prst="rect">
            <a:avLst/>
          </a:prstGeom>
          <a:solidFill>
            <a:srgbClr val="F4C54E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By Molly Sherman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6909" y="6203406"/>
            <a:ext cx="211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To continue,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click your mouse or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press the spacebar.</a:t>
            </a:r>
          </a:p>
        </p:txBody>
      </p:sp>
    </p:spTree>
    <p:extLst>
      <p:ext uri="{BB962C8B-B14F-4D97-AF65-F5344CB8AC3E}">
        <p14:creationId xmlns:p14="http://schemas.microsoft.com/office/powerpoint/2010/main" val="16417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6600">
              <a:alpha val="40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i="1" dirty="0" err="1">
                <a:solidFill>
                  <a:srgbClr val="FFFFFF"/>
                </a:solidFill>
              </a:rPr>
              <a:t>Yowm</a:t>
            </a:r>
            <a:r>
              <a:rPr lang="en-US" sz="4000" i="1" dirty="0">
                <a:solidFill>
                  <a:srgbClr val="FFFFFF"/>
                </a:solidFill>
              </a:rPr>
              <a:t> </a:t>
            </a:r>
            <a:r>
              <a:rPr lang="en-US" sz="4000" i="1" dirty="0" err="1">
                <a:solidFill>
                  <a:srgbClr val="FFFFFF"/>
                </a:solidFill>
              </a:rPr>
              <a:t>Kippurym</a:t>
            </a:r>
            <a:r>
              <a:rPr lang="en-US" sz="4000" i="1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(Day of Reconciliations) </a:t>
            </a:r>
            <a:r>
              <a:rPr lang="en-US" sz="3600" dirty="0">
                <a:solidFill>
                  <a:srgbClr val="FFFFFF"/>
                </a:solidFill>
              </a:rPr>
              <a:t>in </a:t>
            </a:r>
            <a:r>
              <a:rPr lang="en-US" sz="3600" dirty="0" err="1">
                <a:solidFill>
                  <a:srgbClr val="FFFFFF"/>
                </a:solidFill>
              </a:rPr>
              <a:t>Towrah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6</a:t>
            </a:r>
            <a:r>
              <a:rPr lang="en-US" sz="2700" baseline="30000" dirty="0">
                <a:solidFill>
                  <a:srgbClr val="FFFFFF"/>
                </a:solidFill>
              </a:rPr>
              <a:t>th</a:t>
            </a:r>
            <a:r>
              <a:rPr lang="en-US" sz="2700" dirty="0">
                <a:solidFill>
                  <a:srgbClr val="FFFFFF"/>
                </a:solidFill>
              </a:rPr>
              <a:t> step in our walk to Yah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511" y="1825625"/>
            <a:ext cx="5350004" cy="3630983"/>
          </a:xfrm>
          <a:solidFill>
            <a:srgbClr val="FFD966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/>
              <a:t>After teaching about </a:t>
            </a:r>
            <a:r>
              <a:rPr lang="en-US" sz="2400" i="1" dirty="0" err="1"/>
              <a:t>Taruw’ah</a:t>
            </a:r>
            <a:r>
              <a:rPr lang="en-US" sz="2400" dirty="0"/>
              <a:t>, Yahowah said to </a:t>
            </a:r>
            <a:r>
              <a:rPr lang="en-US" sz="2400" dirty="0" err="1"/>
              <a:t>Moseh</a:t>
            </a:r>
            <a:r>
              <a:rPr lang="en-US" sz="2400" dirty="0"/>
              <a:t>:  </a:t>
            </a:r>
          </a:p>
          <a:p>
            <a:r>
              <a:rPr lang="en-US" dirty="0"/>
              <a:t>   "On the</a:t>
            </a:r>
            <a:r>
              <a:rPr lang="en-US" b="1" dirty="0"/>
              <a:t> tenth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dirty="0"/>
              <a:t>of the </a:t>
            </a:r>
            <a:r>
              <a:rPr lang="en-US" b="1" dirty="0"/>
              <a:t>seventh</a:t>
            </a:r>
            <a:r>
              <a:rPr lang="en-US" dirty="0"/>
              <a:t> month is the Day </a:t>
            </a:r>
            <a:r>
              <a:rPr lang="en-US" i="1" dirty="0">
                <a:solidFill>
                  <a:srgbClr val="FF6600"/>
                </a:solidFill>
              </a:rPr>
              <a:t>(</a:t>
            </a:r>
            <a:r>
              <a:rPr lang="en-US" i="1" dirty="0" err="1">
                <a:solidFill>
                  <a:srgbClr val="FF6600"/>
                </a:solidFill>
              </a:rPr>
              <a:t>Yowm</a:t>
            </a:r>
            <a:r>
              <a:rPr lang="en-US" dirty="0">
                <a:solidFill>
                  <a:srgbClr val="FF6600"/>
                </a:solidFill>
              </a:rPr>
              <a:t>) </a:t>
            </a:r>
            <a:r>
              <a:rPr lang="en-US" dirty="0"/>
              <a:t>of Reconciliations </a:t>
            </a:r>
            <a:r>
              <a:rPr lang="en-US" dirty="0">
                <a:solidFill>
                  <a:srgbClr val="FF6600"/>
                </a:solidFill>
              </a:rPr>
              <a:t>(</a:t>
            </a:r>
            <a:r>
              <a:rPr lang="en-US" i="1" dirty="0" err="1">
                <a:solidFill>
                  <a:srgbClr val="FF6600"/>
                </a:solidFill>
              </a:rPr>
              <a:t>Kippurym</a:t>
            </a:r>
            <a:r>
              <a:rPr lang="en-US" dirty="0">
                <a:solidFill>
                  <a:srgbClr val="FF6600"/>
                </a:solidFill>
              </a:rPr>
              <a:t>)</a:t>
            </a:r>
            <a:r>
              <a:rPr lang="en-US" dirty="0"/>
              <a:t>. This exists as a set-apart and cleansing Called Out Invitation </a:t>
            </a:r>
            <a:r>
              <a:rPr lang="en-US" dirty="0">
                <a:solidFill>
                  <a:srgbClr val="FF6600"/>
                </a:solidFill>
              </a:rPr>
              <a:t>(</a:t>
            </a:r>
            <a:r>
              <a:rPr lang="en-US" i="1" dirty="0" err="1">
                <a:solidFill>
                  <a:srgbClr val="FF6600"/>
                </a:solidFill>
              </a:rPr>
              <a:t>miqra</a:t>
            </a:r>
            <a:r>
              <a:rPr lang="en-US" dirty="0">
                <a:solidFill>
                  <a:srgbClr val="FF6600"/>
                </a:solidFill>
              </a:rPr>
              <a:t>’ – a special meeting for reading and reflecting) </a:t>
            </a:r>
            <a:r>
              <a:rPr lang="en-US" dirty="0"/>
              <a:t>for you. And your soul </a:t>
            </a:r>
            <a:r>
              <a:rPr lang="en-US" dirty="0">
                <a:solidFill>
                  <a:srgbClr val="FF6600"/>
                </a:solidFill>
              </a:rPr>
              <a:t>(</a:t>
            </a:r>
            <a:r>
              <a:rPr lang="en-US" i="1" dirty="0" err="1">
                <a:solidFill>
                  <a:srgbClr val="FF6600"/>
                </a:solidFill>
              </a:rPr>
              <a:t>nepesh</a:t>
            </a:r>
            <a:r>
              <a:rPr lang="en-US" dirty="0"/>
              <a:t>) is to respond, </a:t>
            </a:r>
            <a:r>
              <a:rPr lang="en-US" dirty="0">
                <a:solidFill>
                  <a:srgbClr val="FF6600"/>
                </a:solidFill>
              </a:rPr>
              <a:t>(‘</a:t>
            </a:r>
            <a:r>
              <a:rPr lang="en-US" i="1" dirty="0" err="1">
                <a:solidFill>
                  <a:srgbClr val="FF6600"/>
                </a:solidFill>
              </a:rPr>
              <a:t>anah</a:t>
            </a:r>
            <a:r>
              <a:rPr lang="en-US" dirty="0">
                <a:solidFill>
                  <a:srgbClr val="FF6600"/>
                </a:solidFill>
              </a:rPr>
              <a:t> – answer</a:t>
            </a:r>
            <a:r>
              <a:rPr lang="en-US" dirty="0"/>
              <a:t>) approaching and appearing before the </a:t>
            </a:r>
            <a:r>
              <a:rPr lang="en-US" b="1" dirty="0"/>
              <a:t>Adoptive Mother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/>
              <a:t>who purifies, enlightens, and elevates unto Yahowah.   </a:t>
            </a:r>
          </a:p>
          <a:p>
            <a:pPr marL="0" indent="0">
              <a:buNone/>
            </a:pPr>
            <a:r>
              <a:rPr lang="en-US" sz="2200" dirty="0"/>
              <a:t>                                    </a:t>
            </a:r>
            <a:r>
              <a:rPr lang="en-US" sz="2200" i="1" dirty="0" err="1"/>
              <a:t>Qara</a:t>
            </a:r>
            <a:r>
              <a:rPr lang="en-US" sz="2200" i="1" dirty="0"/>
              <a:t>’ </a:t>
            </a:r>
            <a:r>
              <a:rPr lang="en-US" sz="2200" dirty="0"/>
              <a:t>/ Called Out / Leviticus 23:26-27</a:t>
            </a:r>
          </a:p>
        </p:txBody>
      </p:sp>
      <p:sp>
        <p:nvSpPr>
          <p:cNvPr id="6" name="Left Arrow Callout 5"/>
          <p:cNvSpPr/>
          <p:nvPr/>
        </p:nvSpPr>
        <p:spPr>
          <a:xfrm rot="879299">
            <a:off x="5533893" y="2254676"/>
            <a:ext cx="3374768" cy="1454659"/>
          </a:xfrm>
          <a:prstGeom prst="leftArrowCallout">
            <a:avLst>
              <a:gd name="adj1" fmla="val 5501"/>
              <a:gd name="adj2" fmla="val 12577"/>
              <a:gd name="adj3" fmla="val 25000"/>
              <a:gd name="adj4" fmla="val 51286"/>
            </a:avLst>
          </a:prstGeom>
          <a:solidFill>
            <a:schemeClr val="accent2">
              <a:lumMod val="7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7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1600" dirty="0"/>
              <a:t>is number of </a:t>
            </a:r>
            <a:r>
              <a:rPr lang="en-US" sz="1600" dirty="0" err="1"/>
              <a:t>shabat</a:t>
            </a:r>
            <a:r>
              <a:rPr lang="en-US" sz="1600" dirty="0"/>
              <a:t> promise - Man (6) + God (1) = 7 (perfection!)</a:t>
            </a:r>
            <a:endParaRPr lang="en-US" sz="1600" dirty="0"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Left Arrow Callout 3"/>
          <p:cNvSpPr/>
          <p:nvPr/>
        </p:nvSpPr>
        <p:spPr>
          <a:xfrm rot="1153108">
            <a:off x="5398428" y="3878929"/>
            <a:ext cx="3500002" cy="1953892"/>
          </a:xfrm>
          <a:prstGeom prst="leftArrowCallout">
            <a:avLst>
              <a:gd name="adj1" fmla="val 5149"/>
              <a:gd name="adj2" fmla="val 7237"/>
              <a:gd name="adj3" fmla="val 16506"/>
              <a:gd name="adj4" fmla="val 51659"/>
            </a:avLst>
          </a:prstGeom>
          <a:solidFill>
            <a:srgbClr val="C55A11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Yah’s</a:t>
            </a:r>
            <a:r>
              <a:rPr lang="en-US" dirty="0"/>
              <a:t> Set-Apart Spirit - She provides us access to Yah when we answer His call.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826" y="5456608"/>
            <a:ext cx="3577241" cy="1382621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172453" y="4899585"/>
            <a:ext cx="2521373" cy="1930782"/>
          </a:xfrm>
          <a:prstGeom prst="wedgeRectCallout">
            <a:avLst>
              <a:gd name="adj1" fmla="val 52044"/>
              <a:gd name="adj2" fmla="val -146050"/>
            </a:avLst>
          </a:prstGeom>
          <a:solidFill>
            <a:srgbClr val="C55A11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/>
              <a:t>Kippurym</a:t>
            </a:r>
            <a:r>
              <a:rPr lang="en-US" dirty="0"/>
              <a:t> is based upon </a:t>
            </a:r>
            <a:r>
              <a:rPr lang="en-US" i="1" dirty="0" err="1"/>
              <a:t>kaphar</a:t>
            </a:r>
            <a:r>
              <a:rPr lang="en-US" dirty="0"/>
              <a:t> “cover over” as the Set-Apart Spirit covers us with the Garment of Light (just as </a:t>
            </a:r>
            <a:r>
              <a:rPr lang="en-US" dirty="0" err="1"/>
              <a:t>Noach’s</a:t>
            </a:r>
            <a:r>
              <a:rPr lang="en-US" dirty="0"/>
              <a:t> ark was covered and protected in pitch).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33000"/>
          </a:blip>
          <a:srcRect l="50370"/>
          <a:stretch/>
        </p:blipFill>
        <p:spPr>
          <a:xfrm>
            <a:off x="6409766" y="1142512"/>
            <a:ext cx="1020925" cy="455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" r="50594"/>
          <a:stretch/>
        </p:blipFill>
        <p:spPr>
          <a:xfrm>
            <a:off x="1677511" y="1142512"/>
            <a:ext cx="1016316" cy="4556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1807" y="5541994"/>
            <a:ext cx="241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Yownah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Yah’s</a:t>
            </a:r>
            <a:r>
              <a:rPr lang="en-US" dirty="0">
                <a:solidFill>
                  <a:schemeClr val="bg1"/>
                </a:solidFill>
              </a:rPr>
              <a:t> Dove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Set-Apart Spirit Symbol</a:t>
            </a:r>
          </a:p>
        </p:txBody>
      </p:sp>
    </p:spTree>
    <p:extLst>
      <p:ext uri="{BB962C8B-B14F-4D97-AF65-F5344CB8AC3E}">
        <p14:creationId xmlns:p14="http://schemas.microsoft.com/office/powerpoint/2010/main" val="114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 animBg="1"/>
      <p:bldP spid="6" grpId="1" animBg="1"/>
      <p:bldP spid="4" grpId="0" animBg="1"/>
      <p:bldP spid="4" grpId="1" animBg="1"/>
      <p:bldP spid="9" grpId="0" animBg="1"/>
      <p:bldP spid="9" grpId="1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6600">
              <a:alpha val="40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i="1" dirty="0" err="1">
                <a:solidFill>
                  <a:srgbClr val="FFFFFF"/>
                </a:solidFill>
              </a:rPr>
              <a:t>Yowm</a:t>
            </a:r>
            <a:r>
              <a:rPr lang="en-US" sz="4000" i="1" dirty="0">
                <a:solidFill>
                  <a:srgbClr val="FFFFFF"/>
                </a:solidFill>
              </a:rPr>
              <a:t> </a:t>
            </a:r>
            <a:r>
              <a:rPr lang="en-US" sz="4000" i="1" dirty="0" err="1">
                <a:solidFill>
                  <a:srgbClr val="FFFFFF"/>
                </a:solidFill>
              </a:rPr>
              <a:t>Kippurym</a:t>
            </a:r>
            <a:r>
              <a:rPr lang="en-US" sz="4000" i="1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(Day of Reconciliations) </a:t>
            </a:r>
            <a:r>
              <a:rPr lang="en-US" sz="3600" dirty="0">
                <a:solidFill>
                  <a:srgbClr val="FFFFFF"/>
                </a:solidFill>
              </a:rPr>
              <a:t>in </a:t>
            </a:r>
            <a:r>
              <a:rPr lang="en-US" sz="3600" dirty="0" err="1">
                <a:solidFill>
                  <a:srgbClr val="FFFFFF"/>
                </a:solidFill>
              </a:rPr>
              <a:t>Towrah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6</a:t>
            </a:r>
            <a:r>
              <a:rPr lang="en-US" sz="2700" baseline="30000" dirty="0">
                <a:solidFill>
                  <a:srgbClr val="FFFFFF"/>
                </a:solidFill>
              </a:rPr>
              <a:t>th</a:t>
            </a:r>
            <a:r>
              <a:rPr lang="en-US" sz="2700" dirty="0">
                <a:solidFill>
                  <a:srgbClr val="FFFFFF"/>
                </a:solidFill>
              </a:rPr>
              <a:t> step in our walk to Yah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412" y="1825625"/>
            <a:ext cx="6035902" cy="2335431"/>
          </a:xfrm>
          <a:solidFill>
            <a:srgbClr val="FFD966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Yahowah continues</a:t>
            </a:r>
            <a:r>
              <a:rPr lang="en-US" dirty="0"/>
              <a:t>…   	</a:t>
            </a:r>
            <a:r>
              <a:rPr lang="en-US" sz="2400" dirty="0"/>
              <a:t>“Do not perform any of </a:t>
            </a:r>
            <a:r>
              <a:rPr lang="en-US" sz="2400" b="1" dirty="0"/>
              <a:t>the service of the heavenly messenger</a:t>
            </a:r>
            <a:r>
              <a:rPr lang="en-US" sz="2400" dirty="0"/>
              <a:t> on this life-sustaining and empowering day, because this is the </a:t>
            </a:r>
            <a:r>
              <a:rPr lang="en-US" sz="2400" dirty="0">
                <a:solidFill>
                  <a:srgbClr val="FF6600"/>
                </a:solidFill>
              </a:rPr>
              <a:t>Day of Reconciliations </a:t>
            </a:r>
            <a:r>
              <a:rPr lang="en-US" sz="2400" dirty="0"/>
              <a:t>for you to be</a:t>
            </a:r>
            <a:r>
              <a:rPr lang="en-US" sz="2400" i="1" dirty="0"/>
              <a:t> </a:t>
            </a:r>
            <a:r>
              <a:rPr lang="en-US" sz="2400" i="1" spc="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kaphar</a:t>
            </a:r>
            <a:r>
              <a:rPr lang="en-US" sz="2400" i="1" dirty="0"/>
              <a:t> </a:t>
            </a:r>
            <a:r>
              <a:rPr lang="en-US" sz="2400" dirty="0"/>
              <a:t>(to restore a relationship by providing mercy on an unearned and undeserved fortuitous basis, and thereby </a:t>
            </a:r>
            <a:r>
              <a:rPr lang="en-US" sz="2400" dirty="0">
                <a:solidFill>
                  <a:schemeClr val="bg1"/>
                </a:solidFill>
              </a:rPr>
              <a:t>covering</a:t>
            </a:r>
            <a:r>
              <a:rPr lang="en-US" sz="2400" dirty="0"/>
              <a:t> our sin) in the presence of Yahowah, your God. </a:t>
            </a:r>
          </a:p>
          <a:p>
            <a:pPr marL="0" indent="0">
              <a:buNone/>
            </a:pPr>
            <a:r>
              <a:rPr lang="en-US" sz="2400" dirty="0"/>
              <a:t>		                    </a:t>
            </a:r>
            <a:r>
              <a:rPr lang="en-US" sz="1700" dirty="0" err="1"/>
              <a:t>Qara</a:t>
            </a:r>
            <a:r>
              <a:rPr lang="en-US" sz="1700" dirty="0"/>
              <a:t>’/Called Out/Leviticus 23:28</a:t>
            </a:r>
          </a:p>
          <a:p>
            <a:pPr marL="3657600" lvl="8" indent="0">
              <a:buNone/>
            </a:pPr>
            <a:r>
              <a:rPr lang="en-US" dirty="0"/>
              <a:t>                                     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" r="50594"/>
          <a:stretch/>
        </p:blipFill>
        <p:spPr>
          <a:xfrm>
            <a:off x="1677511" y="1142512"/>
            <a:ext cx="1016316" cy="45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l="50370"/>
          <a:stretch/>
        </p:blipFill>
        <p:spPr>
          <a:xfrm>
            <a:off x="6409766" y="1142512"/>
            <a:ext cx="1020925" cy="45565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572314" y="2154028"/>
            <a:ext cx="1571686" cy="2007028"/>
          </a:xfrm>
          <a:prstGeom prst="wedgeRoundRectCallout">
            <a:avLst>
              <a:gd name="adj1" fmla="val -140534"/>
              <a:gd name="adj2" fmla="val -40911"/>
              <a:gd name="adj3" fmla="val 16667"/>
            </a:avLst>
          </a:prstGeom>
          <a:solidFill>
            <a:schemeClr val="accent2"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There is nothing that we need to do; the price for our salvation has already been paid by Yah.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79480" y="4102084"/>
            <a:ext cx="1487836" cy="2295616"/>
          </a:xfrm>
          <a:prstGeom prst="wedgeRoundRectCallout">
            <a:avLst>
              <a:gd name="adj1" fmla="val 74060"/>
              <a:gd name="adj2" fmla="val -91736"/>
              <a:gd name="adj3" fmla="val 16667"/>
            </a:avLst>
          </a:prstGeom>
          <a:solidFill>
            <a:srgbClr val="ED7D31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 reconcile is to resolve a dispute and restore a relationship.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47" y="4479240"/>
            <a:ext cx="1670789" cy="1585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496" y="4479241"/>
            <a:ext cx="1599901" cy="1589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8081"/>
          <a:stretch/>
        </p:blipFill>
        <p:spPr>
          <a:xfrm>
            <a:off x="3828173" y="4386118"/>
            <a:ext cx="1498266" cy="203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59542">
            <a:off x="7147674" y="4569102"/>
            <a:ext cx="1802760" cy="11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4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915677" cy="1325563"/>
          </a:xfrm>
          <a:solidFill>
            <a:srgbClr val="FFD966">
              <a:alpha val="71000"/>
            </a:srgbClr>
          </a:solidFill>
        </p:spPr>
        <p:txBody>
          <a:bodyPr/>
          <a:lstStyle/>
          <a:p>
            <a:r>
              <a:rPr lang="en-US" dirty="0">
                <a:latin typeface="Abadi MT Condensed Extra Bold"/>
                <a:cs typeface="Abadi MT Condensed Extra Bold"/>
              </a:rPr>
              <a:t>Why do we need to be </a:t>
            </a:r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reconciled</a:t>
            </a:r>
            <a:r>
              <a:rPr lang="en-US" dirty="0">
                <a:latin typeface="Abadi MT Condensed Extra Bold"/>
                <a:cs typeface="Abadi MT Condensed Extra Bold"/>
              </a:rPr>
              <a:t>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91" y="1865909"/>
            <a:ext cx="5063280" cy="4421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213">
            <a:off x="6102069" y="2101108"/>
            <a:ext cx="2442260" cy="2315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7141" y="4962220"/>
            <a:ext cx="369993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Yah knows that even though we have a </a:t>
            </a:r>
            <a:r>
              <a:rPr lang="en-US" sz="2000" i="1" dirty="0" err="1"/>
              <a:t>Neshamah</a:t>
            </a:r>
            <a:r>
              <a:rPr lang="en-US" sz="2000" i="1" dirty="0"/>
              <a:t> </a:t>
            </a:r>
            <a:r>
              <a:rPr lang="en-US" sz="2000" dirty="0"/>
              <a:t>(conscience), we still make mistakes and don’t always make the right choices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5982" y="1849227"/>
            <a:ext cx="7211088" cy="457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13" y="2361835"/>
            <a:ext cx="2466975" cy="1857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128" y="2359403"/>
            <a:ext cx="32611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Yahowsha’s</a:t>
            </a:r>
            <a:r>
              <a:rPr lang="en-US" sz="2400" dirty="0">
                <a:solidFill>
                  <a:schemeClr val="bg1"/>
                </a:solidFill>
              </a:rPr>
              <a:t> sacrifices at  </a:t>
            </a:r>
            <a:r>
              <a:rPr lang="en-US" sz="2400" dirty="0">
                <a:solidFill>
                  <a:srgbClr val="660066"/>
                </a:solidFill>
              </a:rPr>
              <a:t>Passover (Pesach) </a:t>
            </a: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Unyeasted</a:t>
            </a:r>
            <a:r>
              <a:rPr lang="en-US" sz="2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Bread (</a:t>
            </a:r>
            <a:r>
              <a:rPr lang="en-US" sz="24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Matsah</a:t>
            </a:r>
            <a:r>
              <a:rPr lang="en-US" sz="2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) </a:t>
            </a:r>
            <a:r>
              <a:rPr lang="en-US" sz="2400" dirty="0">
                <a:solidFill>
                  <a:schemeClr val="bg1"/>
                </a:solidFill>
              </a:rPr>
              <a:t>enable us to be immortal and perfected, in spite of our faults and weaknesses.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04" y="1690692"/>
            <a:ext cx="7116795" cy="446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7922" y="3553228"/>
            <a:ext cx="5440150" cy="2677656"/>
          </a:xfrm>
          <a:prstGeom prst="rect">
            <a:avLst/>
          </a:prstGeom>
          <a:solidFill>
            <a:srgbClr val="F8CBAD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 are adopted into </a:t>
            </a:r>
            <a:r>
              <a:rPr lang="en-US" sz="2800" dirty="0" err="1"/>
              <a:t>Yah’s</a:t>
            </a:r>
            <a:r>
              <a:rPr lang="en-US" sz="2800" dirty="0"/>
              <a:t> family on </a:t>
            </a:r>
            <a:r>
              <a:rPr lang="en-US" sz="2800" dirty="0">
                <a:solidFill>
                  <a:srgbClr val="3366FF"/>
                </a:solidFill>
              </a:rPr>
              <a:t>First Fruits (</a:t>
            </a:r>
            <a:r>
              <a:rPr lang="en-US" sz="2800" dirty="0" err="1">
                <a:solidFill>
                  <a:srgbClr val="3366FF"/>
                </a:solidFill>
              </a:rPr>
              <a:t>Bikkurym</a:t>
            </a:r>
            <a:r>
              <a:rPr lang="en-US" sz="2800" dirty="0">
                <a:solidFill>
                  <a:srgbClr val="3366FF"/>
                </a:solidFill>
              </a:rPr>
              <a:t>) </a:t>
            </a:r>
            <a:r>
              <a:rPr lang="en-US" sz="2800" dirty="0"/>
              <a:t>and we are enriched and empowered by </a:t>
            </a:r>
            <a:r>
              <a:rPr lang="en-US" sz="2800" dirty="0" err="1"/>
              <a:t>Yah’s</a:t>
            </a:r>
            <a:r>
              <a:rPr lang="en-US" sz="2800" dirty="0"/>
              <a:t> Set-Apart Spirit on </a:t>
            </a:r>
            <a:r>
              <a:rPr lang="en-US" sz="2800" dirty="0">
                <a:solidFill>
                  <a:srgbClr val="008000"/>
                </a:solidFill>
              </a:rPr>
              <a:t>Sevens (</a:t>
            </a:r>
            <a:r>
              <a:rPr lang="en-US" sz="2800" dirty="0" err="1">
                <a:solidFill>
                  <a:srgbClr val="008000"/>
                </a:solidFill>
              </a:rPr>
              <a:t>Shabuwa</a:t>
            </a:r>
            <a:r>
              <a:rPr lang="en-US" sz="2800" dirty="0">
                <a:solidFill>
                  <a:srgbClr val="008000"/>
                </a:solidFill>
              </a:rPr>
              <a:t>’), </a:t>
            </a:r>
            <a:r>
              <a:rPr lang="en-US" sz="2800" dirty="0"/>
              <a:t>clothed with Her  Garment of Light.</a:t>
            </a:r>
            <a:endParaRPr lang="en-US" sz="11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82" y="1690692"/>
            <a:ext cx="7900938" cy="46136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30018" y="2151327"/>
            <a:ext cx="4323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On </a:t>
            </a:r>
            <a:r>
              <a:rPr lang="en-US" sz="1600" i="1" dirty="0" err="1"/>
              <a:t>Yowm</a:t>
            </a:r>
            <a:r>
              <a:rPr lang="en-US" sz="1600" i="1" dirty="0"/>
              <a:t> </a:t>
            </a:r>
            <a:r>
              <a:rPr lang="en-US" sz="1600" i="1" dirty="0" err="1"/>
              <a:t>Kippurym</a:t>
            </a:r>
            <a:r>
              <a:rPr lang="en-US" sz="1600" i="1" dirty="0"/>
              <a:t>, </a:t>
            </a:r>
            <a:r>
              <a:rPr lang="en-US" sz="1600" dirty="0"/>
              <a:t>we celebrate our transformation from flawed, mortal souls to </a:t>
            </a:r>
            <a:r>
              <a:rPr lang="en-US" sz="1600" b="1" dirty="0"/>
              <a:t>immortal</a:t>
            </a:r>
            <a:r>
              <a:rPr lang="en-US" sz="1600" dirty="0"/>
              <a:t>, </a:t>
            </a:r>
            <a:r>
              <a:rPr lang="en-US" sz="1600" b="1" dirty="0"/>
              <a:t>perfect,</a:t>
            </a:r>
            <a:r>
              <a:rPr lang="en-US" sz="1600" dirty="0"/>
              <a:t> </a:t>
            </a:r>
            <a:r>
              <a:rPr lang="en-US" sz="1600" b="1" dirty="0"/>
              <a:t>children of Yah </a:t>
            </a:r>
            <a:r>
              <a:rPr lang="en-US" sz="1600" dirty="0"/>
              <a:t>who are </a:t>
            </a:r>
            <a:r>
              <a:rPr lang="en-US" sz="1600" b="1" dirty="0"/>
              <a:t>empowered/enriched/enlightened</a:t>
            </a:r>
          </a:p>
          <a:p>
            <a:r>
              <a:rPr lang="en-US" sz="1600" dirty="0"/>
              <a:t>spiritual souls  that </a:t>
            </a:r>
            <a:r>
              <a:rPr lang="en-US" sz="1600" b="1" dirty="0"/>
              <a:t>trumpet</a:t>
            </a:r>
            <a:r>
              <a:rPr lang="en-US" sz="1600" dirty="0"/>
              <a:t> </a:t>
            </a:r>
            <a:r>
              <a:rPr lang="en-US" sz="1600" dirty="0" err="1"/>
              <a:t>Yah’s</a:t>
            </a:r>
            <a:r>
              <a:rPr lang="en-US" sz="1600" dirty="0"/>
              <a:t> Torah teaching. Our relationship with Yah has been </a:t>
            </a:r>
            <a:r>
              <a:rPr lang="en-US" sz="1600" b="1" dirty="0"/>
              <a:t>reconciled</a:t>
            </a:r>
            <a:r>
              <a:rPr lang="en-US" sz="1600" dirty="0"/>
              <a:t> and we are welcomed into His family. 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325974" y="5203810"/>
            <a:ext cx="1517047" cy="422867"/>
          </a:xfrm>
          <a:prstGeom prst="wedgeRectCallout">
            <a:avLst>
              <a:gd name="adj1" fmla="val 128518"/>
              <a:gd name="adj2" fmla="val -537633"/>
            </a:avLst>
          </a:prstGeom>
          <a:solidFill>
            <a:srgbClr val="0080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SHABUWA’</a:t>
            </a:r>
          </a:p>
          <a:p>
            <a:pPr algn="ctr"/>
            <a:r>
              <a:rPr lang="en-US" sz="1400" dirty="0"/>
              <a:t>Sevens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1808927" y="4628543"/>
            <a:ext cx="1517047" cy="422867"/>
          </a:xfrm>
          <a:prstGeom prst="wedgeRectCallout">
            <a:avLst>
              <a:gd name="adj1" fmla="val 233381"/>
              <a:gd name="adj2" fmla="val -467863"/>
            </a:avLst>
          </a:prstGeom>
          <a:solidFill>
            <a:srgbClr val="3366FF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BIKURYM</a:t>
            </a:r>
          </a:p>
          <a:p>
            <a:pPr algn="ctr"/>
            <a:r>
              <a:rPr lang="en-US" sz="1400" dirty="0"/>
              <a:t>First Fruits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5247270" y="5415243"/>
            <a:ext cx="1517047" cy="422867"/>
          </a:xfrm>
          <a:prstGeom prst="wedgeRectCallout">
            <a:avLst>
              <a:gd name="adj1" fmla="val -5097"/>
              <a:gd name="adj2" fmla="val -528534"/>
            </a:avLst>
          </a:prstGeom>
          <a:solidFill>
            <a:srgbClr val="ECDF71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TARUW’AH</a:t>
            </a:r>
          </a:p>
          <a:p>
            <a:pPr algn="ctr"/>
            <a:r>
              <a:rPr lang="en-US" sz="1400" dirty="0"/>
              <a:t>Trumpets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6929873" y="4839976"/>
            <a:ext cx="1517047" cy="422867"/>
          </a:xfrm>
          <a:prstGeom prst="wedgeRectCallout">
            <a:avLst>
              <a:gd name="adj1" fmla="val -41145"/>
              <a:gd name="adj2" fmla="val -343848"/>
            </a:avLst>
          </a:prstGeom>
          <a:solidFill>
            <a:srgbClr val="FF66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KIPPURYM</a:t>
            </a:r>
          </a:p>
          <a:p>
            <a:pPr algn="ctr"/>
            <a:r>
              <a:rPr lang="en-US" sz="1400" dirty="0"/>
              <a:t>Reconciliations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1050404" y="3290523"/>
            <a:ext cx="1517047" cy="422867"/>
          </a:xfrm>
          <a:prstGeom prst="wedgeRectCallout">
            <a:avLst>
              <a:gd name="adj1" fmla="val 158117"/>
              <a:gd name="adj2" fmla="val -146312"/>
            </a:avLst>
          </a:prstGeom>
          <a:solidFill>
            <a:srgbClr val="660066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PESACH</a:t>
            </a:r>
          </a:p>
          <a:p>
            <a:pPr algn="ctr"/>
            <a:r>
              <a:rPr lang="en-US" sz="1400" dirty="0"/>
              <a:t>Passover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1485046" y="3967209"/>
            <a:ext cx="1517047" cy="422867"/>
          </a:xfrm>
          <a:prstGeom prst="wedgeRectCallout">
            <a:avLst>
              <a:gd name="adj1" fmla="val 188561"/>
              <a:gd name="adj2" fmla="val -301021"/>
            </a:avLst>
          </a:prstGeom>
          <a:solidFill>
            <a:srgbClr val="00009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MATSAH</a:t>
            </a:r>
          </a:p>
          <a:p>
            <a:pPr algn="ctr"/>
            <a:r>
              <a:rPr lang="en-US" sz="1400" dirty="0" err="1"/>
              <a:t>Unyeasted</a:t>
            </a:r>
            <a:r>
              <a:rPr lang="en-US" sz="1400" dirty="0"/>
              <a:t> Bread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36" y="1690692"/>
            <a:ext cx="7789993" cy="49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7" grpId="0" build="allAtOnce" animBg="1"/>
      <p:bldP spid="7" grpId="1" build="allAtOnce" animBg="1"/>
      <p:bldP spid="16" grpId="0"/>
      <p:bldP spid="20" grpId="0" animBg="1"/>
      <p:bldP spid="19" grpId="0" animBg="1"/>
      <p:bldP spid="21" grpId="0" animBg="1"/>
      <p:bldP spid="22" grpId="0" animBg="1"/>
      <p:bldP spid="10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05" y="365129"/>
            <a:ext cx="6969910" cy="1325563"/>
          </a:xfrm>
          <a:solidFill>
            <a:schemeClr val="accent4">
              <a:lumMod val="40000"/>
              <a:lumOff val="60000"/>
              <a:alpha val="59000"/>
            </a:schemeClr>
          </a:solidFill>
        </p:spPr>
        <p:txBody>
          <a:bodyPr>
            <a:normAutofit/>
          </a:bodyPr>
          <a:lstStyle/>
          <a:p>
            <a:r>
              <a:rPr lang="en-US" i="1" dirty="0" err="1"/>
              <a:t>Yowm</a:t>
            </a:r>
            <a:r>
              <a:rPr lang="en-US" i="1" dirty="0"/>
              <a:t> </a:t>
            </a:r>
            <a:r>
              <a:rPr lang="en-US" i="1" dirty="0" err="1"/>
              <a:t>Kippurym</a:t>
            </a:r>
            <a:r>
              <a:rPr lang="en-US" i="1" dirty="0"/>
              <a:t> </a:t>
            </a:r>
            <a:r>
              <a:rPr lang="en-US" dirty="0"/>
              <a:t>2016:  </a:t>
            </a:r>
            <a:br>
              <a:rPr lang="en-US" dirty="0"/>
            </a:br>
            <a:r>
              <a:rPr lang="en-US" sz="3200" dirty="0"/>
              <a:t>Remember, Set Apart and Celebrate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3419"/>
          <a:stretch/>
        </p:blipFill>
        <p:spPr>
          <a:xfrm>
            <a:off x="4137523" y="1942257"/>
            <a:ext cx="4549285" cy="4555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4050" y="2199724"/>
            <a:ext cx="21130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Remember how we are redeemed through </a:t>
            </a:r>
            <a:r>
              <a:rPr lang="en-US" sz="2400" dirty="0" err="1">
                <a:solidFill>
                  <a:schemeClr val="bg1"/>
                </a:solidFill>
              </a:rPr>
              <a:t>Yahowsha’s</a:t>
            </a:r>
            <a:r>
              <a:rPr lang="en-US" sz="2400" dirty="0">
                <a:solidFill>
                  <a:schemeClr val="bg1"/>
                </a:solidFill>
              </a:rPr>
              <a:t> sacrifices on Pesach and </a:t>
            </a:r>
            <a:r>
              <a:rPr lang="en-US" sz="2400" dirty="0" err="1">
                <a:solidFill>
                  <a:schemeClr val="bg1"/>
                </a:solidFill>
              </a:rPr>
              <a:t>Matsah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150" y="2124042"/>
            <a:ext cx="5307703" cy="4065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7854" y="2253297"/>
            <a:ext cx="1967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Set apart this day and choose to be with our Heavenly Mother.</a:t>
            </a:r>
            <a:r>
              <a:rPr lang="en-US" dirty="0"/>
              <a:t> in the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305" y="1991348"/>
            <a:ext cx="2752617" cy="400110"/>
          </a:xfrm>
          <a:prstGeom prst="rect">
            <a:avLst/>
          </a:prstGeom>
          <a:solidFill>
            <a:schemeClr val="accent4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REMEMBER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305" y="2714962"/>
            <a:ext cx="2752617" cy="400110"/>
          </a:xfrm>
          <a:prstGeom prst="rect">
            <a:avLst/>
          </a:prstGeom>
          <a:solidFill>
            <a:schemeClr val="accent4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SET APART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305" y="3363440"/>
            <a:ext cx="2752617" cy="400110"/>
          </a:xfrm>
          <a:prstGeom prst="rect">
            <a:avLst/>
          </a:prstGeom>
          <a:solidFill>
            <a:schemeClr val="accent4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CELEBRATE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564" y="3982697"/>
            <a:ext cx="2055244" cy="1604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150" y="2101566"/>
            <a:ext cx="5511512" cy="4702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0711" y="2205707"/>
            <a:ext cx="49725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Celebrate the future fulfillment of </a:t>
            </a:r>
            <a:r>
              <a:rPr lang="en-US" sz="2400" dirty="0" err="1"/>
              <a:t>Yowm</a:t>
            </a:r>
            <a:r>
              <a:rPr lang="en-US" sz="2400" dirty="0"/>
              <a:t> </a:t>
            </a:r>
            <a:r>
              <a:rPr lang="en-US" sz="2400" dirty="0" err="1"/>
              <a:t>Kippurym</a:t>
            </a:r>
            <a:r>
              <a:rPr lang="en-US" sz="2400" dirty="0"/>
              <a:t> as we are prepared members of </a:t>
            </a:r>
            <a:r>
              <a:rPr lang="en-US" sz="2400" dirty="0" err="1"/>
              <a:t>Yah’s</a:t>
            </a:r>
            <a:r>
              <a:rPr lang="en-US" sz="2400" dirty="0"/>
              <a:t> Covenant Family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752" y="4156568"/>
            <a:ext cx="5581250" cy="2523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“</a:t>
            </a:r>
            <a:r>
              <a:rPr lang="en-US" sz="1400" b="1" dirty="0"/>
              <a:t>Yahowah’s </a:t>
            </a:r>
            <a:r>
              <a:rPr lang="en-US" sz="1400" dirty="0"/>
              <a:t>(</a:t>
            </a:r>
            <a:r>
              <a:rPr lang="en-US" sz="1400" i="1" dirty="0"/>
              <a:t>Yahowah’s</a:t>
            </a:r>
            <a:r>
              <a:rPr lang="en-US" sz="1400" dirty="0"/>
              <a:t> - </a:t>
            </a:r>
            <a:r>
              <a:rPr lang="en-US" sz="1400" dirty="0" err="1"/>
              <a:t>hwhy</a:t>
            </a:r>
            <a:r>
              <a:rPr lang="en-US" sz="1400" dirty="0"/>
              <a:t>- </a:t>
            </a:r>
            <a:r>
              <a:rPr lang="en-US" sz="1400" dirty="0" err="1"/>
              <a:t>יהוה</a:t>
            </a:r>
            <a:r>
              <a:rPr lang="en-US" sz="1400" b="1" dirty="0"/>
              <a:t>) </a:t>
            </a:r>
            <a:r>
              <a:rPr lang="en-US" sz="1400" b="1" dirty="0" err="1"/>
              <a:t>Towrah</a:t>
            </a:r>
            <a:r>
              <a:rPr lang="en-US" sz="1400" dirty="0"/>
              <a:t> </a:t>
            </a:r>
            <a:r>
              <a:rPr lang="en-US" sz="1400" i="1" dirty="0"/>
              <a:t>(</a:t>
            </a:r>
            <a:r>
              <a:rPr lang="en-US" sz="1400" i="1" dirty="0" err="1"/>
              <a:t>Towrah</a:t>
            </a:r>
            <a:r>
              <a:rPr lang="en-US" sz="1400" i="1" dirty="0"/>
              <a:t> </a:t>
            </a:r>
            <a:r>
              <a:rPr lang="en-US" sz="1400" dirty="0"/>
              <a:t>– written instruction and teaching, source of direction and guidance</a:t>
            </a:r>
            <a:r>
              <a:rPr lang="en-US" sz="1400" b="1" dirty="0"/>
              <a:t>) is complete and entirely perfect </a:t>
            </a:r>
            <a:r>
              <a:rPr lang="en-US" sz="1400" dirty="0"/>
              <a:t>(</a:t>
            </a:r>
            <a:r>
              <a:rPr lang="en-US" sz="1400" i="1" dirty="0" err="1"/>
              <a:t>tamym</a:t>
            </a:r>
            <a:r>
              <a:rPr lang="en-US" sz="1400" dirty="0"/>
              <a:t> – without defect, lacking nothing, correct, sound, genuine, right, helpful, healing, beneficial, and true)</a:t>
            </a:r>
            <a:r>
              <a:rPr lang="en-US" sz="1400" b="1" dirty="0"/>
              <a:t>, returning, restoring, and transforming</a:t>
            </a:r>
            <a:r>
              <a:rPr lang="en-US" sz="1400" dirty="0"/>
              <a:t> </a:t>
            </a:r>
            <a:r>
              <a:rPr lang="en-US" sz="1400" i="1" dirty="0"/>
              <a:t>(</a:t>
            </a:r>
            <a:r>
              <a:rPr lang="en-US" sz="1400" i="1" dirty="0" err="1"/>
              <a:t>suwb</a:t>
            </a:r>
            <a:r>
              <a:rPr lang="en-US" sz="1400" i="1" dirty="0"/>
              <a:t> </a:t>
            </a:r>
            <a:r>
              <a:rPr lang="en-US" sz="1400" dirty="0"/>
              <a:t>– turning around, bringing back, changing, and renewing) </a:t>
            </a:r>
            <a:r>
              <a:rPr lang="en-US" sz="1400" b="1" dirty="0"/>
              <a:t>the soul</a:t>
            </a:r>
            <a:r>
              <a:rPr lang="en-US" sz="1400" dirty="0"/>
              <a:t> (</a:t>
            </a:r>
            <a:r>
              <a:rPr lang="en-US" sz="1400" i="1" dirty="0" err="1"/>
              <a:t>nepesh</a:t>
            </a:r>
            <a:r>
              <a:rPr lang="en-US" sz="1400" dirty="0"/>
              <a:t> – consciousness). </a:t>
            </a:r>
            <a:r>
              <a:rPr lang="en-US" sz="1400" b="1" dirty="0"/>
              <a:t>Yahowah’s</a:t>
            </a:r>
            <a:r>
              <a:rPr lang="en-US" sz="1400" dirty="0"/>
              <a:t> (</a:t>
            </a:r>
            <a:r>
              <a:rPr lang="en-US" sz="1400" dirty="0" err="1"/>
              <a:t>hwhy</a:t>
            </a:r>
            <a:r>
              <a:rPr lang="en-US" sz="1400" dirty="0"/>
              <a:t>- </a:t>
            </a:r>
            <a:r>
              <a:rPr lang="en-US" sz="1400" dirty="0" err="1"/>
              <a:t>יהוה</a:t>
            </a:r>
            <a:r>
              <a:rPr lang="en-US" sz="1400" dirty="0"/>
              <a:t>) </a:t>
            </a:r>
            <a:r>
              <a:rPr lang="en-US" sz="1400" b="1" dirty="0"/>
              <a:t>testimony</a:t>
            </a:r>
            <a:r>
              <a:rPr lang="en-US" sz="1400" dirty="0"/>
              <a:t> (‘</a:t>
            </a:r>
            <a:r>
              <a:rPr lang="en-US" sz="1400" dirty="0" err="1"/>
              <a:t>eduwth</a:t>
            </a:r>
            <a:r>
              <a:rPr lang="en-US" sz="1400" dirty="0"/>
              <a:t> – witness) </a:t>
            </a:r>
            <a:r>
              <a:rPr lang="en-US" sz="1400" b="1" dirty="0"/>
              <a:t>is trustworthy and reliable </a:t>
            </a:r>
            <a:r>
              <a:rPr lang="en-US" sz="1400" dirty="0"/>
              <a:t>(</a:t>
            </a:r>
            <a:r>
              <a:rPr lang="en-US" sz="1400" i="1" dirty="0"/>
              <a:t>‘</a:t>
            </a:r>
            <a:r>
              <a:rPr lang="en-US" sz="1400" i="1" dirty="0" err="1"/>
              <a:t>aman</a:t>
            </a:r>
            <a:r>
              <a:rPr lang="en-US" sz="1400" i="1" dirty="0"/>
              <a:t> </a:t>
            </a:r>
            <a:r>
              <a:rPr lang="en-US" sz="1400" dirty="0"/>
              <a:t>– verifiable, confirming, supportive, and establishing) </a:t>
            </a:r>
            <a:r>
              <a:rPr lang="en-US" sz="1400" b="1" dirty="0"/>
              <a:t>making understanding and obtaining wisdom</a:t>
            </a:r>
            <a:r>
              <a:rPr lang="en-US" sz="1400" dirty="0"/>
              <a:t> (</a:t>
            </a:r>
            <a:r>
              <a:rPr lang="en-US" sz="1400" i="1" dirty="0" err="1"/>
              <a:t>hakam</a:t>
            </a:r>
            <a:r>
              <a:rPr lang="en-US" sz="1400" dirty="0"/>
              <a:t> – educating and enlightening to the point of comprehension) </a:t>
            </a:r>
            <a:r>
              <a:rPr lang="en-US" sz="1400" b="1" dirty="0"/>
              <a:t>simple for the open-minded </a:t>
            </a:r>
            <a:r>
              <a:rPr lang="en-US" sz="1400" dirty="0"/>
              <a:t>(</a:t>
            </a:r>
            <a:r>
              <a:rPr lang="en-US" sz="1400" i="1" dirty="0" err="1"/>
              <a:t>pethy</a:t>
            </a:r>
            <a:r>
              <a:rPr lang="en-US" sz="1400" dirty="0"/>
              <a:t>).” (</a:t>
            </a:r>
            <a:r>
              <a:rPr lang="en-US" sz="1400" dirty="0" err="1"/>
              <a:t>Mizmowr</a:t>
            </a:r>
            <a:r>
              <a:rPr lang="en-US" sz="1400" dirty="0"/>
              <a:t> / Song / Psalm 19:7)</a:t>
            </a:r>
          </a:p>
        </p:txBody>
      </p:sp>
    </p:spTree>
    <p:extLst>
      <p:ext uri="{BB962C8B-B14F-4D97-AF65-F5344CB8AC3E}">
        <p14:creationId xmlns:p14="http://schemas.microsoft.com/office/powerpoint/2010/main" val="279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7" grpId="0" build="allAtOnce"/>
      <p:bldP spid="3" grpId="0" animBg="1"/>
      <p:bldP spid="10" grpId="0" animBg="1"/>
      <p:bldP spid="11" grpId="0" animBg="1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  <a:alpha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i="1" dirty="0" err="1"/>
              <a:t>Yowm</a:t>
            </a:r>
            <a:r>
              <a:rPr lang="en-US" sz="3600" i="1" dirty="0"/>
              <a:t> </a:t>
            </a:r>
            <a:r>
              <a:rPr lang="en-US" sz="3600" i="1" dirty="0" err="1"/>
              <a:t>Kippurym</a:t>
            </a:r>
            <a:r>
              <a:rPr lang="en-US" sz="3600" i="1" dirty="0"/>
              <a:t> </a:t>
            </a:r>
            <a:r>
              <a:rPr lang="en-US" sz="3600" dirty="0"/>
              <a:t>in the future </a:t>
            </a:r>
            <a:br>
              <a:rPr lang="en-US" sz="3600" dirty="0"/>
            </a:br>
            <a:r>
              <a:rPr lang="en-US" sz="2400" dirty="0"/>
              <a:t>(yet to be fulfilled)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4562258"/>
            <a:ext cx="7886700" cy="1614711"/>
          </a:xfrm>
          <a:solidFill>
            <a:schemeClr val="accent2"/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Unlike the first six arrivals, when Yahowah diminished Himself in the form of a man (</a:t>
            </a:r>
            <a:r>
              <a:rPr lang="en-US" sz="3600" dirty="0" err="1"/>
              <a:t>Yahowsha</a:t>
            </a:r>
            <a:r>
              <a:rPr lang="en-US" sz="3600" dirty="0"/>
              <a:t>’), on </a:t>
            </a:r>
            <a:r>
              <a:rPr lang="en-US" sz="3600" i="1" dirty="0" err="1"/>
              <a:t>Yowm</a:t>
            </a:r>
            <a:r>
              <a:rPr lang="en-US" sz="3600" i="1" dirty="0"/>
              <a:t> </a:t>
            </a:r>
            <a:r>
              <a:rPr lang="en-US" sz="3600" i="1" dirty="0" err="1"/>
              <a:t>Kippurym</a:t>
            </a:r>
            <a:r>
              <a:rPr lang="en-US" sz="3600" i="1" dirty="0"/>
              <a:t> </a:t>
            </a:r>
            <a:r>
              <a:rPr lang="en-US" sz="3600" dirty="0"/>
              <a:t>He will be returning as our God in the form of</a:t>
            </a:r>
            <a:r>
              <a:rPr lang="en-US" sz="3600" dirty="0">
                <a:solidFill>
                  <a:srgbClr val="FFFF00"/>
                </a:solidFill>
              </a:rPr>
              <a:t> Light</a:t>
            </a:r>
            <a:r>
              <a:rPr lang="en-US" sz="3600" dirty="0"/>
              <a:t>.  </a:t>
            </a:r>
            <a:r>
              <a:rPr lang="en-US" sz="3600" dirty="0" err="1"/>
              <a:t>Yah’s</a:t>
            </a:r>
            <a:r>
              <a:rPr lang="en-US" sz="3600" dirty="0"/>
              <a:t> children will be protected by His Spirit and be witnesses as He reconciles His relationship with </a:t>
            </a:r>
            <a:r>
              <a:rPr lang="en-US" sz="3600" dirty="0" err="1"/>
              <a:t>Yahuwdah</a:t>
            </a:r>
            <a:r>
              <a:rPr lang="en-US" sz="3600" dirty="0"/>
              <a:t> and </a:t>
            </a:r>
            <a:r>
              <a:rPr lang="en-US" sz="3600" dirty="0" err="1"/>
              <a:t>Yisra’el</a:t>
            </a:r>
            <a:r>
              <a:rPr lang="en-US" sz="3600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900" dirty="0"/>
              <a:t>“And I will say, ‘You are My people.’ And they will say, “Yahowah is our God.” </a:t>
            </a:r>
          </a:p>
          <a:p>
            <a:pPr marL="0" indent="0" algn="ctr">
              <a:buNone/>
            </a:pPr>
            <a:r>
              <a:rPr lang="en-US" sz="2300" dirty="0" err="1"/>
              <a:t>Zacharyah</a:t>
            </a:r>
            <a:r>
              <a:rPr lang="en-US" sz="2300" dirty="0"/>
              <a:t> / Remember Yah / Zechariah 13:9</a:t>
            </a:r>
            <a:endParaRPr lang="en-US" sz="3800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016" y="1921827"/>
            <a:ext cx="3054923" cy="26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75" y="1417953"/>
            <a:ext cx="8431618" cy="1325563"/>
          </a:xfrm>
          <a:solidFill>
            <a:srgbClr val="FFD966">
              <a:alpha val="79000"/>
            </a:srgbClr>
          </a:solidFill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err="1">
                <a:ln w="11430"/>
              </a:rPr>
              <a:t>Sukah</a:t>
            </a:r>
            <a:r>
              <a:rPr lang="en-US" sz="4800" b="1" spc="150" dirty="0">
                <a:ln w="11430"/>
              </a:rPr>
              <a:t>:  Shelters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6624" y="484635"/>
            <a:ext cx="407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COMING SOON…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2577"/>
          <a:stretch/>
        </p:blipFill>
        <p:spPr>
          <a:xfrm>
            <a:off x="2076792" y="2743516"/>
            <a:ext cx="4680284" cy="3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3443</TotalTime>
  <Words>678</Words>
  <Application>Microsoft Office PowerPoint</Application>
  <PresentationFormat>On-screen Show (4:3)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Abadi MT Condensed Extra Bold</vt:lpstr>
      <vt:lpstr>Arial</vt:lpstr>
      <vt:lpstr>Calibri</vt:lpstr>
      <vt:lpstr>Calibri Light</vt:lpstr>
      <vt:lpstr>Charter Black</vt:lpstr>
      <vt:lpstr>1_Office Theme</vt:lpstr>
      <vt:lpstr>Office Theme</vt:lpstr>
      <vt:lpstr>Yowm Kippurym: Day of Reconciliations</vt:lpstr>
      <vt:lpstr>Yowm Kippurym (Day of Reconciliations) in Towrah 6th step in our walk to Yah</vt:lpstr>
      <vt:lpstr>Yowm Kippurym (Day of Reconciliations) in Towrah 6th step in our walk to Yah</vt:lpstr>
      <vt:lpstr>Why do we need to be reconciled?</vt:lpstr>
      <vt:lpstr>Yowm Kippurym 2016:   Remember, Set Apart and Celebrate</vt:lpstr>
      <vt:lpstr>Yowm Kippurym in the future  (yet to be fulfilled)</vt:lpstr>
      <vt:lpstr>Sukah:  Shelters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Yom</dc:title>
  <dc:creator>Todd W. Sherman</dc:creator>
  <cp:lastModifiedBy>Richard M. McCord</cp:lastModifiedBy>
  <cp:revision>69</cp:revision>
  <dcterms:created xsi:type="dcterms:W3CDTF">2016-10-04T11:49:53Z</dcterms:created>
  <dcterms:modified xsi:type="dcterms:W3CDTF">2016-10-10T02:24:05Z</dcterms:modified>
</cp:coreProperties>
</file>